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11" r:id="rId3"/>
    <p:sldId id="312" r:id="rId4"/>
    <p:sldId id="320" r:id="rId5"/>
    <p:sldId id="321" r:id="rId6"/>
    <p:sldId id="322" r:id="rId7"/>
    <p:sldId id="353" r:id="rId8"/>
    <p:sldId id="334" r:id="rId9"/>
    <p:sldId id="348" r:id="rId10"/>
    <p:sldId id="347" r:id="rId11"/>
    <p:sldId id="460" r:id="rId12"/>
    <p:sldId id="389" r:id="rId13"/>
    <p:sldId id="390" r:id="rId14"/>
    <p:sldId id="388" r:id="rId15"/>
    <p:sldId id="459" r:id="rId16"/>
    <p:sldId id="393" r:id="rId17"/>
    <p:sldId id="498" r:id="rId18"/>
    <p:sldId id="499" r:id="rId19"/>
    <p:sldId id="500" r:id="rId20"/>
    <p:sldId id="369" r:id="rId21"/>
    <p:sldId id="370" r:id="rId22"/>
    <p:sldId id="373" r:id="rId23"/>
    <p:sldId id="371" r:id="rId24"/>
    <p:sldId id="502" r:id="rId25"/>
    <p:sldId id="400" r:id="rId26"/>
    <p:sldId id="466" r:id="rId27"/>
    <p:sldId id="354" r:id="rId28"/>
    <p:sldId id="507" r:id="rId29"/>
    <p:sldId id="412" r:id="rId30"/>
    <p:sldId id="398" r:id="rId31"/>
    <p:sldId id="468" r:id="rId32"/>
    <p:sldId id="489" r:id="rId33"/>
    <p:sldId id="488" r:id="rId34"/>
    <p:sldId id="469" r:id="rId35"/>
    <p:sldId id="413" r:id="rId36"/>
    <p:sldId id="508" r:id="rId37"/>
    <p:sldId id="509" r:id="rId38"/>
    <p:sldId id="470" r:id="rId39"/>
    <p:sldId id="471" r:id="rId40"/>
    <p:sldId id="401" r:id="rId41"/>
    <p:sldId id="415" r:id="rId42"/>
    <p:sldId id="472" r:id="rId43"/>
    <p:sldId id="479" r:id="rId44"/>
    <p:sldId id="424" r:id="rId45"/>
    <p:sldId id="491" r:id="rId46"/>
    <p:sldId id="426" r:id="rId47"/>
    <p:sldId id="408" r:id="rId48"/>
    <p:sldId id="409" r:id="rId49"/>
    <p:sldId id="493" r:id="rId50"/>
    <p:sldId id="497" r:id="rId51"/>
    <p:sldId id="309" r:id="rId52"/>
    <p:sldId id="313" r:id="rId53"/>
    <p:sldId id="482" r:id="rId5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33CC33"/>
    <a:srgbClr val="66FF66"/>
    <a:srgbClr val="408E56"/>
    <a:srgbClr val="FFD685"/>
    <a:srgbClr val="FFFFFF"/>
    <a:srgbClr val="000000"/>
    <a:srgbClr val="FFFCF5"/>
    <a:srgbClr val="FFF9E9"/>
    <a:srgbClr val="FFF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71" autoAdjust="0"/>
    <p:restoredTop sz="92992" autoAdjust="0"/>
  </p:normalViewPr>
  <p:slideViewPr>
    <p:cSldViewPr snapToGrid="0">
      <p:cViewPr varScale="1">
        <p:scale>
          <a:sx n="177" d="100"/>
          <a:sy n="177" d="100"/>
        </p:scale>
        <p:origin x="152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705E4B-A9F8-48BC-B263-442A40398407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4C4EBF8-D1F6-4841-9B2B-018AFBA56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9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12/14/2018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492125"/>
            <a:ext cx="5759450" cy="4319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272B8-8995-4B74-9998-A48AEA7891C3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3900"/>
            <a:ext cx="4784725" cy="3589338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055" y="4558904"/>
            <a:ext cx="5361093" cy="4323874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75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63607-A7B0-4E7F-93C4-E35207B7BF6C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3900"/>
            <a:ext cx="4784725" cy="3589338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055" y="4558904"/>
            <a:ext cx="5361093" cy="4323874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032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14CD3-73D0-4684-B906-30237A454B07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3900"/>
            <a:ext cx="4784725" cy="3589338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055" y="4558904"/>
            <a:ext cx="5361093" cy="4323874"/>
          </a:xfrm>
        </p:spPr>
        <p:txBody>
          <a:bodyPr/>
          <a:lstStyle/>
          <a:p>
            <a:r>
              <a:rPr lang="en-US" altLang="en-US" dirty="0"/>
              <a:t>Information content is in bold.</a:t>
            </a:r>
          </a:p>
        </p:txBody>
      </p:sp>
    </p:spTree>
    <p:extLst>
      <p:ext uri="{BB962C8B-B14F-4D97-AF65-F5344CB8AC3E}">
        <p14:creationId xmlns:p14="http://schemas.microsoft.com/office/powerpoint/2010/main" val="369373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attribute: class</a:t>
            </a:r>
          </a:p>
          <a:p>
            <a:r>
              <a:rPr lang="en-US" dirty="0" smtClean="0"/>
              <a:t>Key value: starts with “pgl_advanced.”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8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6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ll-formed_documen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1.weather.gov/xml/current_obs/KJGG.rss" TargetMode="External"/><Relationship Id="rId2" Type="http://schemas.openxmlformats.org/officeDocument/2006/relationships/hyperlink" Target="http://w1.weather.gov/xml/current_obs/seek.php?state=va&amp;Find=Fin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1.weather.gov/data/obhistory/KJGG.html" TargetMode="External"/><Relationship Id="rId4" Type="http://schemas.openxmlformats.org/officeDocument/2006/relationships/hyperlink" Target="http://w1.weather.gov/xml/current_obs/KJGG.x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1.weather.gov/xml/current_obs/seek.php?state=va&amp;Find=Fin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players/w/walljo01/gamelog-advanced/2017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ml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sketball-reference.com/players/w/walljo01/gamelog-advanced/2017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0309550/python-beautifulsoup-iterate-over-table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26646231/beautiful-soup-parsing-span-element" TargetMode="External"/><Relationship Id="rId4" Type="http://schemas.openxmlformats.org/officeDocument/2006/relationships/hyperlink" Target="https://stackoverflow.com/questions/25212261/python-beautifulsoup-iterating-over-a-tabl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ublicinterestlegal.org/county-list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ebscraper.io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ve24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sketball-reference.com/players/w/walljo01/gamelog/2015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mmet.com/dmsi/html/readingTheWeb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XML </a:t>
            </a:r>
            <a:r>
              <a:rPr lang="en-US" dirty="0" smtClean="0"/>
              <a:t>&amp; HTML </a:t>
            </a:r>
            <a:r>
              <a:rPr lang="en-US" dirty="0" err="1" smtClean="0"/>
              <a:t>Webscraping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XML Markup</a:t>
            </a:r>
          </a:p>
          <a:p>
            <a:pPr lvl="1"/>
            <a:r>
              <a:rPr lang="en-US" altLang="en-US" dirty="0" smtClean="0"/>
              <a:t>Tags apply to everything between the starting and ending tag</a:t>
            </a:r>
          </a:p>
          <a:p>
            <a:pPr lvl="2"/>
            <a:r>
              <a:rPr lang="en-US" altLang="en-US" dirty="0" smtClean="0"/>
              <a:t>Some are (child) tags</a:t>
            </a:r>
          </a:p>
          <a:p>
            <a:pPr lvl="2"/>
            <a:r>
              <a:rPr lang="en-US" altLang="en-US" dirty="0" smtClean="0"/>
              <a:t>Some tags contain data:</a:t>
            </a:r>
          </a:p>
          <a:p>
            <a:pPr lvl="3"/>
            <a:r>
              <a:rPr lang="en-US" altLang="en-US" dirty="0" smtClean="0">
                <a:latin typeface="Courier"/>
              </a:rPr>
              <a:t>&lt;SESSION_NUMBER&gt;1&lt;/SESSION_NUMBER&gt;</a:t>
            </a:r>
          </a:p>
          <a:p>
            <a:pPr lvl="2"/>
            <a:r>
              <a:rPr lang="en-US" altLang="en-US" dirty="0" smtClean="0"/>
              <a:t>Some tags such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Course_Schedule</a:t>
            </a:r>
            <a:r>
              <a:rPr lang="en-US" altLang="en-US" dirty="0" smtClean="0"/>
              <a:t> contain other tags, but no data:</a:t>
            </a:r>
          </a:p>
          <a:p>
            <a:pPr marL="1314450" lvl="3" indent="0">
              <a:spcBef>
                <a:spcPts val="3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&lt;Course_Schedule&gt;</a:t>
            </a:r>
          </a:p>
          <a:p>
            <a:pPr marL="1828800" lvl="4" indent="0">
              <a:spcBef>
                <a:spcPts val="3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&lt;Course_Number&gt;BUAD 5012&lt;/Course_Number&gt;</a:t>
            </a:r>
          </a:p>
          <a:p>
            <a:pPr marL="1828800" lvl="4" indent="0">
              <a:spcBef>
                <a:spcPts val="3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&lt;Course_Name&gt;CTBA&lt;/Course_Name&gt;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Course_Schedule&gt;</a:t>
            </a:r>
          </a:p>
          <a:p>
            <a:pPr lvl="3"/>
            <a:endParaRPr lang="en-US" altLang="en-US" dirty="0" smtClean="0"/>
          </a:p>
          <a:p>
            <a:pPr lvl="3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6770"/>
            <a:ext cx="8084321" cy="5049393"/>
          </a:xfrm>
        </p:spPr>
        <p:txBody>
          <a:bodyPr/>
          <a:lstStyle/>
          <a:p>
            <a:r>
              <a:rPr lang="en-US" dirty="0" smtClean="0"/>
              <a:t>XML is </a:t>
            </a:r>
            <a:r>
              <a:rPr lang="en-US" i="1" dirty="0" smtClean="0"/>
              <a:t>well formed </a:t>
            </a:r>
            <a:r>
              <a:rPr lang="en-US" dirty="0" smtClean="0"/>
              <a:t>if no syntax violations, which is mostly about correct use of beginning and ending tags</a:t>
            </a:r>
          </a:p>
          <a:p>
            <a:pPr lvl="1"/>
            <a:r>
              <a:rPr lang="en-US" dirty="0" smtClean="0"/>
              <a:t>Every beginning tag has an associated ending tag</a:t>
            </a:r>
          </a:p>
          <a:p>
            <a:pPr lvl="1"/>
            <a:r>
              <a:rPr lang="en-US" dirty="0" smtClean="0"/>
              <a:t>Tags are nested correctly, hierarchically</a:t>
            </a:r>
          </a:p>
          <a:p>
            <a:pPr lvl="2"/>
            <a:r>
              <a:rPr lang="en-US" dirty="0" smtClean="0"/>
              <a:t>Every “tag section” must be fully contained within its parent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34386" y="4675565"/>
            <a:ext cx="2140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Correct Nesting</a:t>
            </a:r>
          </a:p>
          <a:p>
            <a:r>
              <a:rPr lang="en-US" dirty="0" smtClean="0">
                <a:latin typeface="Courier"/>
              </a:rPr>
              <a:t>&lt;tag1&gt;</a:t>
            </a:r>
          </a:p>
          <a:p>
            <a:r>
              <a:rPr lang="en-US" dirty="0" smtClean="0">
                <a:latin typeface="Courier"/>
              </a:rPr>
              <a:t>    &lt;tag2&gt;</a:t>
            </a:r>
          </a:p>
          <a:p>
            <a:r>
              <a:rPr lang="en-US" dirty="0">
                <a:latin typeface="Courier"/>
              </a:rPr>
              <a:t> </a:t>
            </a:r>
            <a:r>
              <a:rPr lang="en-US" dirty="0" smtClean="0">
                <a:latin typeface="Courier"/>
              </a:rPr>
              <a:t>   &lt;/tag2&gt;</a:t>
            </a:r>
          </a:p>
          <a:p>
            <a:r>
              <a:rPr lang="en-US" dirty="0" smtClean="0">
                <a:latin typeface="Courier"/>
              </a:rPr>
              <a:t>&lt;/tag1&gt;</a:t>
            </a:r>
            <a:endParaRPr lang="en-US" dirty="0"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7680" y="4675565"/>
            <a:ext cx="23278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Incorrect </a:t>
            </a:r>
            <a:r>
              <a:rPr lang="en-US" sz="2400" dirty="0">
                <a:latin typeface="+mn-lt"/>
              </a:rPr>
              <a:t>Nesting</a:t>
            </a:r>
          </a:p>
          <a:p>
            <a:r>
              <a:rPr lang="en-US" dirty="0" smtClean="0">
                <a:latin typeface="Courier"/>
              </a:rPr>
              <a:t>&lt;tag1&gt;</a:t>
            </a:r>
          </a:p>
          <a:p>
            <a:r>
              <a:rPr lang="en-US" dirty="0" smtClean="0">
                <a:latin typeface="Courier"/>
              </a:rPr>
              <a:t>&lt;tag2&gt;</a:t>
            </a:r>
          </a:p>
          <a:p>
            <a:r>
              <a:rPr lang="en-US" dirty="0" smtClean="0">
                <a:latin typeface="Courier"/>
              </a:rPr>
              <a:t>&lt;/tag1&gt;</a:t>
            </a:r>
          </a:p>
          <a:p>
            <a:r>
              <a:rPr lang="en-US" dirty="0" smtClean="0">
                <a:latin typeface="Courier"/>
              </a:rPr>
              <a:t>&lt;/tag2&gt;</a:t>
            </a:r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23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420"/>
            <a:ext cx="7772400" cy="5009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Invalid XML—missing ending tag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Course_Schedule&gt;CTBA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&lt;Session&gt;1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&lt;Session&gt;2&lt;/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Session&gt;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Session&gt;3&lt;/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&lt;/Course_Schedule&gt;</a:t>
            </a:r>
          </a:p>
          <a:p>
            <a:pPr>
              <a:spcBef>
                <a:spcPts val="0"/>
              </a:spcBef>
            </a:pPr>
            <a:r>
              <a:rPr lang="en-US" dirty="0"/>
              <a:t>Invalid </a:t>
            </a:r>
            <a:r>
              <a:rPr lang="en-US" dirty="0" smtClean="0"/>
              <a:t>XML—missing ending tag</a:t>
            </a: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Course_Schedule&gt;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&lt;Session&gt;1&lt;/Session&gt;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Session&gt;2&lt;/Session&gt;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&lt;Session&gt;3&lt;/Session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indent="0">
              <a:buNone/>
            </a:pP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More details about syntax rules and </a:t>
            </a:r>
            <a:r>
              <a:rPr lang="en-US" i="1" dirty="0" smtClean="0"/>
              <a:t>well formed </a:t>
            </a:r>
            <a:r>
              <a:rPr lang="en-US" dirty="0" smtClean="0"/>
              <a:t>according to </a:t>
            </a:r>
            <a:r>
              <a:rPr lang="en-US" dirty="0"/>
              <a:t>XML 1.0 </a:t>
            </a:r>
            <a:r>
              <a:rPr lang="en-US" dirty="0" smtClean="0"/>
              <a:t>specification: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Reference: </a:t>
            </a:r>
            <a:r>
              <a:rPr lang="en-US" sz="2400" dirty="0" smtClean="0">
                <a:hlinkClick r:id="rId2"/>
              </a:rPr>
              <a:t>https://en.wikipedia.org/wiki/Well-formed_document</a:t>
            </a:r>
            <a:r>
              <a:rPr lang="en-US" sz="2400" dirty="0" smtClean="0"/>
              <a:t> 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Content delimited with a beginning and end tag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Content properly nested (parents within roots, children within parents)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Syntax rules satisfied (e.g., characters excluded from tag names)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07" y="1155803"/>
            <a:ext cx="5125518" cy="56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7280"/>
            <a:ext cx="7772400" cy="502888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XML also provides for a way to check if all the data that is expected is contained in a transmitted XML document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Requires second, </a:t>
            </a:r>
            <a:r>
              <a:rPr lang="en-US" dirty="0" smtClean="0"/>
              <a:t>Document Type Definition (DTD</a:t>
            </a:r>
            <a:r>
              <a:rPr lang="en-US" dirty="0" smtClean="0"/>
              <a:t>), </a:t>
            </a:r>
            <a:r>
              <a:rPr lang="en-US" dirty="0" smtClean="0"/>
              <a:t>document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XML satisfying DTD requirements is valid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Being </a:t>
            </a:r>
            <a:r>
              <a:rPr lang="en-US" i="1" dirty="0" smtClean="0"/>
              <a:t>well formed </a:t>
            </a:r>
            <a:r>
              <a:rPr lang="en-US" dirty="0" smtClean="0"/>
              <a:t>is always required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Being </a:t>
            </a:r>
            <a:r>
              <a:rPr lang="en-US" i="1" dirty="0" smtClean="0"/>
              <a:t>valid</a:t>
            </a:r>
            <a:r>
              <a:rPr lang="en-US" dirty="0" smtClean="0"/>
              <a:t> is not always </a:t>
            </a:r>
            <a:r>
              <a:rPr lang="en-US" dirty="0" smtClean="0"/>
              <a:t>an </a:t>
            </a:r>
            <a:r>
              <a:rPr lang="en-US" dirty="0" smtClean="0"/>
              <a:t>issue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There may not be a DTD 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This lecture ignores DTDs and validating XML documents with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23" y="1310466"/>
            <a:ext cx="5002077" cy="550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69675" y="1778558"/>
            <a:ext cx="2027208" cy="18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912742" y="1139547"/>
            <a:ext cx="2199736" cy="533597"/>
          </a:xfrm>
          <a:prstGeom prst="rect">
            <a:avLst/>
          </a:prstGeom>
          <a:solidFill>
            <a:schemeClr val="bg1">
              <a:alpha val="8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Designates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XML</a:t>
            </a:r>
          </a:p>
          <a:p>
            <a:pPr algn="ctr"/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language and version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6883" y="1447800"/>
            <a:ext cx="1815859" cy="4155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076950" y="1838243"/>
            <a:ext cx="1997562" cy="376238"/>
          </a:xfrm>
          <a:prstGeom prst="rect">
            <a:avLst/>
          </a:prstGeom>
          <a:solidFill>
            <a:schemeClr val="bg1">
              <a:alpha val="7700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Reference to </a:t>
            </a: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DTD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8108" y="1935162"/>
            <a:ext cx="4101862" cy="1683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22" name="Straight Arrow Connector 21"/>
          <p:cNvCxnSpPr>
            <a:stCxn id="18" idx="1"/>
            <a:endCxn id="19" idx="3"/>
          </p:cNvCxnSpPr>
          <p:nvPr/>
        </p:nvCxnSpPr>
        <p:spPr>
          <a:xfrm flipH="1" flipV="1">
            <a:off x="5149970" y="2019328"/>
            <a:ext cx="926980" cy="7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674666" y="2439453"/>
            <a:ext cx="2353529" cy="923330"/>
          </a:xfrm>
          <a:prstGeom prst="rect">
            <a:avLst/>
          </a:prstGeom>
          <a:solidFill>
            <a:schemeClr val="bg1">
              <a:alpha val="7700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Lines starting with &lt;!– </a:t>
            </a:r>
            <a:b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and ending with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--&gt;</a:t>
            </a:r>
          </a:p>
          <a:p>
            <a:pPr algn="ctr"/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indicate comments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1048108" y="3249425"/>
            <a:ext cx="5028842" cy="19685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27" name="Straight Arrow Connector 26"/>
          <p:cNvCxnSpPr>
            <a:stCxn id="25" idx="1"/>
            <a:endCxn id="26" idx="3"/>
          </p:cNvCxnSpPr>
          <p:nvPr/>
        </p:nvCxnSpPr>
        <p:spPr>
          <a:xfrm flipH="1">
            <a:off x="6076950" y="2901118"/>
            <a:ext cx="597716" cy="4467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988"/>
            <a:ext cx="7772400" cy="5112175"/>
          </a:xfrm>
        </p:spPr>
        <p:txBody>
          <a:bodyPr/>
          <a:lstStyle/>
          <a:p>
            <a:r>
              <a:rPr lang="en-US" dirty="0" smtClean="0"/>
              <a:t>Extract data from XML file</a:t>
            </a:r>
          </a:p>
          <a:p>
            <a:pPr lvl="1"/>
            <a:r>
              <a:rPr lang="en-US" dirty="0" smtClean="0"/>
              <a:t>Loop through multiple elements (SESSION)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09" y="2270434"/>
            <a:ext cx="7825636" cy="34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XML data for 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302860"/>
            <a:ext cx="8066638" cy="36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Google Chrome </a:t>
            </a:r>
            <a:r>
              <a:rPr lang="en-US" dirty="0" smtClean="0"/>
              <a:t>is the required browser for web scraping</a:t>
            </a:r>
          </a:p>
          <a:p>
            <a:r>
              <a:rPr lang="en-US" dirty="0" smtClean="0"/>
              <a:t>It has the best resources for web scraping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Obtaining data programmatically from the Internet</a:t>
            </a:r>
          </a:p>
          <a:p>
            <a:pPr lvl="1"/>
            <a:r>
              <a:rPr lang="en-US" dirty="0" smtClean="0"/>
              <a:t>… when the data owner does not explicitly provide a way for you to </a:t>
            </a:r>
            <a:r>
              <a:rPr lang="en-US" dirty="0"/>
              <a:t>easily </a:t>
            </a:r>
            <a:r>
              <a:rPr lang="en-US" dirty="0" smtClean="0"/>
              <a:t>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5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Weather feed from NOAA</a:t>
            </a:r>
          </a:p>
          <a:p>
            <a:pPr lvl="1"/>
            <a:r>
              <a:rPr lang="en-US" dirty="0">
                <a:hlinkClick r:id="rId2"/>
              </a:rPr>
              <a:t>http://w1.weather.gov/xml/current_obs/seek.php?state=va&amp;Find=Find</a:t>
            </a:r>
            <a:endParaRPr lang="en-US" dirty="0"/>
          </a:p>
          <a:p>
            <a:pPr lvl="1"/>
            <a:r>
              <a:rPr lang="en-US" dirty="0" smtClean="0"/>
              <a:t>For Williamsburg, RSS and XML:</a:t>
            </a:r>
          </a:p>
          <a:p>
            <a:pPr lvl="2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w1.weather.gov/xml/current_obs/KJGG.rss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w1.weather.gov/xml/current_obs/KJGG.xml</a:t>
            </a:r>
            <a:endParaRPr lang="en-US" dirty="0" smtClean="0"/>
          </a:p>
          <a:p>
            <a:pPr lvl="3"/>
            <a:r>
              <a:rPr lang="en-US" dirty="0"/>
              <a:t>Source is XML </a:t>
            </a:r>
          </a:p>
          <a:p>
            <a:pPr lvl="3"/>
            <a:r>
              <a:rPr lang="en-US" dirty="0" smtClean="0"/>
              <a:t>Use Right-click, Inspect in Google Chrome, or</a:t>
            </a:r>
          </a:p>
          <a:p>
            <a:pPr lvl="3"/>
            <a:r>
              <a:rPr lang="en-US" dirty="0"/>
              <a:t>Right-click, </a:t>
            </a:r>
            <a:r>
              <a:rPr lang="en-US" dirty="0" smtClean="0"/>
              <a:t>View Page Source</a:t>
            </a:r>
          </a:p>
          <a:p>
            <a:pPr lvl="1"/>
            <a:r>
              <a:rPr lang="en-US" dirty="0" smtClean="0"/>
              <a:t>For Williamsburg, last 3 days details HTML</a:t>
            </a:r>
          </a:p>
          <a:p>
            <a:pPr lvl="2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w1.weather.gov/data/obhistory/KJGG.html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229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Example: </a:t>
            </a:r>
            <a:r>
              <a:rPr lang="en-US" dirty="0" smtClean="0"/>
              <a:t>NOAA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2"/>
              </a:rPr>
              <a:t>http://w1.weather.gov/xml/current_obs/seek.php?state=va&amp;Find=Find</a:t>
            </a: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37" y="2011649"/>
            <a:ext cx="6915150" cy="46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NOAA RSS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19" y="2216564"/>
            <a:ext cx="7943962" cy="38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870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Example: </a:t>
            </a:r>
            <a:r>
              <a:rPr lang="en-US" dirty="0" smtClean="0"/>
              <a:t>NOAA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View Source of XML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66" y="2003830"/>
            <a:ext cx="4206994" cy="47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870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NOAA: Right-click, Inspect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6758"/>
            <a:ext cx="7848832" cy="52612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36610" y="2236206"/>
            <a:ext cx="463990" cy="153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50744" y="3290926"/>
            <a:ext cx="964005" cy="153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5517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Scrape NOAA XML data: </a:t>
            </a:r>
            <a:r>
              <a:rPr lang="en-US" dirty="0" smtClean="0">
                <a:latin typeface="Courier" pitchFamily="49" charset="0"/>
              </a:rPr>
              <a:t>noaaRSS3.py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packages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requests</a:t>
            </a:r>
            <a:r>
              <a:rPr lang="en-US" dirty="0" smtClean="0"/>
              <a:t> package gets Internet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lxml</a:t>
            </a:r>
            <a:r>
              <a:rPr lang="en-US" dirty="0" smtClean="0"/>
              <a:t> package parses XML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02664" y="2903284"/>
            <a:ext cx="5043595" cy="3750019"/>
            <a:chOff x="1065212" y="2895600"/>
            <a:chExt cx="5043595" cy="37500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212" y="2895600"/>
              <a:ext cx="5043595" cy="375001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65212" y="3780370"/>
              <a:ext cx="1954613" cy="411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1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code in </a:t>
            </a:r>
            <a:r>
              <a:rPr lang="en-US" dirty="0" smtClean="0">
                <a:latin typeface="Courier" pitchFamily="49" charset="0"/>
              </a:rPr>
              <a:t>noaaRSS3.py</a:t>
            </a:r>
            <a:r>
              <a:rPr lang="en-US" dirty="0" smtClean="0"/>
              <a:t> to print out these data also:</a:t>
            </a:r>
          </a:p>
          <a:p>
            <a:pPr lvl="1"/>
            <a:r>
              <a:rPr lang="en-US" dirty="0" smtClean="0"/>
              <a:t>Latitude</a:t>
            </a:r>
          </a:p>
          <a:p>
            <a:pPr lvl="1"/>
            <a:r>
              <a:rPr lang="en-US" dirty="0" smtClean="0"/>
              <a:t>Longitude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latin typeface="Courier" pitchFamily="49" charset="0"/>
              </a:rPr>
              <a:t>url</a:t>
            </a:r>
            <a:r>
              <a:rPr lang="en-US" dirty="0" smtClean="0"/>
              <a:t> tag data within the </a:t>
            </a:r>
            <a:r>
              <a:rPr lang="en-US" dirty="0" smtClean="0">
                <a:latin typeface="Courier" pitchFamily="49" charset="0"/>
              </a:rPr>
              <a:t>title</a:t>
            </a:r>
            <a:r>
              <a:rPr lang="en-US" dirty="0" smtClean="0"/>
              <a:t> tags</a:t>
            </a:r>
          </a:p>
          <a:p>
            <a:pPr lvl="1"/>
            <a:r>
              <a:rPr lang="en-US" dirty="0" smtClean="0"/>
              <a:t>Data with these tags:</a:t>
            </a:r>
          </a:p>
          <a:p>
            <a:pPr lvl="2"/>
            <a:r>
              <a:rPr lang="en-US" dirty="0" smtClean="0">
                <a:latin typeface="Courier" pitchFamily="49" charset="0"/>
              </a:rPr>
              <a:t>icon_url_base</a:t>
            </a:r>
          </a:p>
          <a:p>
            <a:pPr lvl="2"/>
            <a:r>
              <a:rPr lang="en-US" dirty="0">
                <a:latin typeface="Courier" pitchFamily="49" charset="0"/>
              </a:rPr>
              <a:t>icon_url_name</a:t>
            </a:r>
            <a:endParaRPr lang="en-US" dirty="0" smtClean="0">
              <a:latin typeface="Courier" pitchFamily="49" charset="0"/>
            </a:endParaRPr>
          </a:p>
          <a:p>
            <a:r>
              <a:rPr lang="en-US" dirty="0" smtClean="0"/>
              <a:t>Rename your revised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3726661" y="2405660"/>
            <a:ext cx="5107337" cy="4315815"/>
            <a:chOff x="3726661" y="2405660"/>
            <a:chExt cx="5107337" cy="431581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661" y="2405660"/>
              <a:ext cx="5107337" cy="4315815"/>
            </a:xfrm>
            <a:prstGeom prst="rect">
              <a:avLst/>
            </a:prstGeom>
          </p:spPr>
        </p:pic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4436305" y="5403468"/>
              <a:ext cx="400507" cy="1030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990373" y="3218512"/>
              <a:ext cx="218303" cy="1030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6416100" y="3698885"/>
              <a:ext cx="139154" cy="1030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4615215" y="4024576"/>
              <a:ext cx="198944" cy="1030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4504148" y="3781370"/>
              <a:ext cx="200254" cy="1030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7130"/>
            <a:ext cx="7772400" cy="516903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HTML is similar to XML: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Has a hierarchy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Specifies data/structure using markup: Tags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0936" y="3868374"/>
            <a:ext cx="237757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Tags: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</a:rPr>
              <a:t>body</a:t>
            </a:r>
            <a:r>
              <a:rPr lang="en-US" dirty="0" smtClean="0">
                <a:solidFill>
                  <a:srgbClr val="FF0000"/>
                </a:solidFill>
              </a:rPr>
              <a:t> = content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Courier"/>
              </a:rPr>
              <a:t>tr</a:t>
            </a:r>
            <a:r>
              <a:rPr lang="en-US" dirty="0" smtClean="0">
                <a:solidFill>
                  <a:srgbClr val="FF0000"/>
                </a:solidFill>
              </a:rPr>
              <a:t> = table row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</a:rPr>
              <a:t>td</a:t>
            </a:r>
            <a:r>
              <a:rPr lang="en-US" dirty="0" smtClean="0">
                <a:solidFill>
                  <a:srgbClr val="FF0000"/>
                </a:solidFill>
              </a:rPr>
              <a:t> = cell in table row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= bold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</a:rPr>
              <a:t>table</a:t>
            </a:r>
            <a:r>
              <a:rPr lang="en-US" dirty="0" smtClean="0">
                <a:solidFill>
                  <a:srgbClr val="FF0000"/>
                </a:solidFill>
              </a:rPr>
              <a:t> = table</a:t>
            </a:r>
          </a:p>
        </p:txBody>
      </p:sp>
      <p:cxnSp>
        <p:nvCxnSpPr>
          <p:cNvPr id="16" name="Straight Arrow Connector 15"/>
          <p:cNvCxnSpPr>
            <a:stCxn id="15" idx="3"/>
            <a:endCxn id="8" idx="1"/>
          </p:cNvCxnSpPr>
          <p:nvPr/>
        </p:nvCxnSpPr>
        <p:spPr>
          <a:xfrm flipV="1">
            <a:off x="3368510" y="3270052"/>
            <a:ext cx="621863" cy="1475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24" idx="1"/>
          </p:cNvCxnSpPr>
          <p:nvPr/>
        </p:nvCxnSpPr>
        <p:spPr>
          <a:xfrm flipV="1">
            <a:off x="3368510" y="3832910"/>
            <a:ext cx="1135638" cy="91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22" idx="1"/>
          </p:cNvCxnSpPr>
          <p:nvPr/>
        </p:nvCxnSpPr>
        <p:spPr>
          <a:xfrm flipV="1">
            <a:off x="3368510" y="3750425"/>
            <a:ext cx="3047590" cy="995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7" idx="1"/>
          </p:cNvCxnSpPr>
          <p:nvPr/>
        </p:nvCxnSpPr>
        <p:spPr>
          <a:xfrm>
            <a:off x="3368510" y="4745537"/>
            <a:ext cx="1067795" cy="70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  <a:endCxn id="23" idx="1"/>
          </p:cNvCxnSpPr>
          <p:nvPr/>
        </p:nvCxnSpPr>
        <p:spPr>
          <a:xfrm flipV="1">
            <a:off x="3368510" y="4076116"/>
            <a:ext cx="1246705" cy="669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2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HTML is different than XML</a:t>
            </a:r>
          </a:p>
          <a:p>
            <a:pPr lvl="1"/>
            <a:r>
              <a:rPr lang="en-US" smtClean="0"/>
              <a:t>Tags are about formatting, not content</a:t>
            </a:r>
          </a:p>
          <a:p>
            <a:pPr lvl="1"/>
            <a:r>
              <a:rPr lang="en-US" smtClean="0"/>
              <a:t>Data structure is not regular</a:t>
            </a:r>
          </a:p>
          <a:p>
            <a:pPr lvl="2"/>
            <a:r>
              <a:rPr lang="en-US" smtClean="0"/>
              <a:t>Many different structures within a document</a:t>
            </a:r>
          </a:p>
          <a:p>
            <a:pPr lvl="1"/>
            <a:r>
              <a:rPr lang="en-US" smtClean="0"/>
              <a:t>Often not well-formed</a:t>
            </a:r>
          </a:p>
          <a:p>
            <a:pPr lvl="2"/>
            <a:r>
              <a:rPr lang="en-US" smtClean="0"/>
              <a:t>Browsers will still render ill-formed HTML</a:t>
            </a:r>
          </a:p>
          <a:p>
            <a:pPr lvl="1"/>
            <a:r>
              <a:rPr lang="en-US" smtClean="0"/>
              <a:t>Attributes and attribute values</a:t>
            </a:r>
          </a:p>
          <a:p>
            <a:pPr lvl="2"/>
            <a:r>
              <a:rPr lang="en-US" smtClean="0"/>
              <a:t>Attributes and specific values are often coincident with the data of interest</a:t>
            </a:r>
          </a:p>
          <a:p>
            <a:pPr lvl="1"/>
            <a:r>
              <a:rPr lang="en-US" smtClean="0"/>
              <a:t>More difficult than XML data to search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r="37537" b="45609"/>
          <a:stretch/>
        </p:blipFill>
        <p:spPr>
          <a:xfrm>
            <a:off x="3431262" y="2369395"/>
            <a:ext cx="5171181" cy="380506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5" idx="3"/>
            <a:endCxn id="26" idx="1"/>
          </p:cNvCxnSpPr>
          <p:nvPr/>
        </p:nvCxnSpPr>
        <p:spPr>
          <a:xfrm>
            <a:off x="2838840" y="3619965"/>
            <a:ext cx="2215632" cy="936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47223"/>
            <a:ext cx="8048625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sz="2400" dirty="0" smtClean="0">
                <a:latin typeface="Courier"/>
              </a:rPr>
              <a:t>CourseSchedule.htm</a:t>
            </a:r>
            <a:r>
              <a:rPr lang="en-US" dirty="0" smtClean="0"/>
              <a:t> the attributes/values: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Reflect structure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Facilitate scraping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291" y="3435299"/>
            <a:ext cx="17235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Attribute 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8059" y="2745779"/>
            <a:ext cx="16807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Attribute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0" idx="3"/>
            <a:endCxn id="28" idx="0"/>
          </p:cNvCxnSpPr>
          <p:nvPr/>
        </p:nvCxnSpPr>
        <p:spPr>
          <a:xfrm>
            <a:off x="2838840" y="2930445"/>
            <a:ext cx="2985291" cy="1553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5054472" y="4483565"/>
            <a:ext cx="381383" cy="14529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5546135" y="4483565"/>
            <a:ext cx="555992" cy="14529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7975"/>
            <a:ext cx="7772400" cy="501335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Internet data formats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XML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eXtensible Markup Language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DTD </a:t>
            </a:r>
            <a:r>
              <a:rPr lang="en-US" dirty="0" smtClean="0"/>
              <a:t>(used with XML)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Data Type Definition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JSON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Javascript Object Notation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HTML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Hypertext Markup Language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.csv, .txt, other unstructured delimited data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Idiosyncratic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0670"/>
            <a:ext cx="8048625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Scraping </a:t>
            </a:r>
            <a:r>
              <a:rPr lang="en-US" dirty="0"/>
              <a:t>HTML is </a:t>
            </a:r>
            <a:r>
              <a:rPr lang="en-US" dirty="0" smtClean="0"/>
              <a:t>similar to </a:t>
            </a:r>
            <a:r>
              <a:rPr lang="en-US" dirty="0"/>
              <a:t>scraping </a:t>
            </a:r>
            <a:r>
              <a:rPr lang="en-US" dirty="0" smtClean="0"/>
              <a:t>XML but you might use a different Python package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E.g., </a:t>
            </a:r>
            <a:r>
              <a:rPr lang="en-US" dirty="0" smtClean="0">
                <a:latin typeface="Courier" pitchFamily="49" charset="0"/>
              </a:rPr>
              <a:t>BeautifulSoup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HTML idiosyncrasies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HTML data structure </a:t>
            </a:r>
            <a:r>
              <a:rPr lang="en-US" dirty="0" smtClean="0"/>
              <a:t>not always consistent, valid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But, you can use attributes to identify target data</a:t>
            </a:r>
          </a:p>
          <a:p>
            <a:pPr>
              <a:spcBef>
                <a:spcPts val="0"/>
              </a:spcBef>
            </a:pPr>
            <a:r>
              <a:rPr lang="en-US" dirty="0"/>
              <a:t>HTML differs from XML in that: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Includes formatting data</a:t>
            </a:r>
          </a:p>
          <a:p>
            <a:pPr lvl="2">
              <a:spcBef>
                <a:spcPts val="0"/>
              </a:spcBef>
            </a:pPr>
            <a:r>
              <a:rPr lang="en-US" dirty="0"/>
              <a:t>XML can use ancillary XSLT formatting document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Includes attribute tags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Never checked against </a:t>
            </a:r>
            <a:r>
              <a:rPr lang="en-US" dirty="0" smtClean="0"/>
              <a:t>DTD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26" t="1778" r="49086" b="70207"/>
          <a:stretch/>
        </p:blipFill>
        <p:spPr>
          <a:xfrm>
            <a:off x="1602465" y="4420020"/>
            <a:ext cx="6269612" cy="2301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31735"/>
            <a:ext cx="800740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You </a:t>
            </a:r>
            <a:r>
              <a:rPr lang="en-US" dirty="0"/>
              <a:t>need to spend time </a:t>
            </a:r>
            <a:r>
              <a:rPr lang="en-US" dirty="0" smtClean="0"/>
              <a:t>discovering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Where </a:t>
            </a:r>
            <a:r>
              <a:rPr lang="en-US" dirty="0"/>
              <a:t>your target data </a:t>
            </a:r>
            <a:r>
              <a:rPr lang="en-US" dirty="0" smtClean="0"/>
              <a:t>is,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Structure of the web page, and thus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How </a:t>
            </a:r>
            <a:r>
              <a:rPr lang="en-US" dirty="0"/>
              <a:t>to search for </a:t>
            </a:r>
            <a:r>
              <a:rPr lang="en-US" dirty="0" smtClean="0"/>
              <a:t>it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Open </a:t>
            </a:r>
            <a:r>
              <a:rPr lang="en-US" sz="2400" dirty="0">
                <a:latin typeface="Courier"/>
              </a:rPr>
              <a:t>CourseScheduleWClues.htm</a:t>
            </a:r>
            <a:r>
              <a:rPr lang="en-US" dirty="0"/>
              <a:t> </a:t>
            </a:r>
            <a:r>
              <a:rPr lang="en-US" dirty="0" smtClean="0"/>
              <a:t>w/Chrome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Right click on web page element and choose </a:t>
            </a:r>
            <a:r>
              <a:rPr lang="en-US" dirty="0" smtClean="0">
                <a:latin typeface="Courier"/>
              </a:rPr>
              <a:t>Inspect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89086" y="6423529"/>
            <a:ext cx="1226534" cy="203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18880" b="36332"/>
          <a:stretch/>
        </p:blipFill>
        <p:spPr>
          <a:xfrm>
            <a:off x="1124893" y="2481878"/>
            <a:ext cx="7025489" cy="3101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9450" y="1116648"/>
            <a:ext cx="195547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HTML code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9" name="Straight Arrow Connector 8"/>
          <p:cNvCxnSpPr>
            <a:stCxn id="7" idx="2"/>
            <a:endCxn id="6" idx="0"/>
          </p:cNvCxnSpPr>
          <p:nvPr/>
        </p:nvCxnSpPr>
        <p:spPr>
          <a:xfrm>
            <a:off x="5447186" y="1639868"/>
            <a:ext cx="1078500" cy="1326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47697" y="2966741"/>
            <a:ext cx="2755977" cy="2166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8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Explore structure and find ways to locate your target data uniquely</a:t>
            </a:r>
          </a:p>
          <a:p>
            <a:pPr lvl="1"/>
            <a:r>
              <a:rPr lang="en-US" dirty="0" smtClean="0"/>
              <a:t>Explore tag attributes and values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Ctrl+F</a:t>
            </a:r>
            <a:r>
              <a:rPr lang="en-US" dirty="0" smtClean="0"/>
              <a:t> to determine uniqueness of an attribute or attribute value</a:t>
            </a:r>
          </a:p>
          <a:p>
            <a:pPr lvl="1"/>
            <a:r>
              <a:rPr lang="en-US" dirty="0" smtClean="0"/>
              <a:t>If the tag and/or the tag-attribute pair are uniquely associated with the target data, then you are done</a:t>
            </a:r>
          </a:p>
          <a:p>
            <a:pPr lvl="2"/>
            <a:r>
              <a:rPr lang="en-US" dirty="0" smtClean="0"/>
              <a:t>If not then you need to find a parent tag that is unique and then drill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9525" y="1257084"/>
            <a:ext cx="2614818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Unique attribute </a:t>
            </a:r>
            <a:br>
              <a:rPr lang="en-US" sz="2800" dirty="0" smtClean="0">
                <a:solidFill>
                  <a:srgbClr val="FF0000"/>
                </a:solidFill>
                <a:latin typeface="+mn-lt"/>
              </a:rPr>
            </a:b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name &amp; value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42759" y="2411712"/>
            <a:ext cx="5171181" cy="3805067"/>
            <a:chOff x="2156934" y="2668887"/>
            <a:chExt cx="5171181" cy="380506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r="37537" b="45609"/>
            <a:stretch/>
          </p:blipFill>
          <p:spPr>
            <a:xfrm>
              <a:off x="2156934" y="2668887"/>
              <a:ext cx="5171181" cy="380506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831609" y="5697940"/>
              <a:ext cx="788158" cy="160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>
            <a:stCxn id="5" idx="3"/>
            <a:endCxn id="17" idx="0"/>
          </p:cNvCxnSpPr>
          <p:nvPr/>
        </p:nvCxnSpPr>
        <p:spPr>
          <a:xfrm>
            <a:off x="3464343" y="1734138"/>
            <a:ext cx="1647170" cy="3706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6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40512"/>
            <a:ext cx="8048625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Scraping </a:t>
            </a:r>
            <a:r>
              <a:rPr lang="en-US" dirty="0" smtClean="0">
                <a:latin typeface="Courier"/>
              </a:rPr>
              <a:t>CourseSchedule.htm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3" y="1549399"/>
            <a:ext cx="8201378" cy="46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8226"/>
            <a:ext cx="7772400" cy="5087938"/>
          </a:xfrm>
        </p:spPr>
        <p:txBody>
          <a:bodyPr/>
          <a:lstStyle/>
          <a:p>
            <a:r>
              <a:rPr lang="en-US" dirty="0" smtClean="0"/>
              <a:t>Multi-level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577974"/>
            <a:ext cx="7930444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Multi-level search</a:t>
            </a:r>
          </a:p>
          <a:p>
            <a:pPr lvl="1"/>
            <a:r>
              <a:rPr lang="en-US" dirty="0" smtClean="0"/>
              <a:t>Search for ‘class’ : ‘Course’</a:t>
            </a:r>
          </a:p>
          <a:p>
            <a:pPr lvl="1"/>
            <a:r>
              <a:rPr lang="en-US" dirty="0" smtClean="0"/>
              <a:t>Then, search for ‘class’ : ‘Session’</a:t>
            </a:r>
          </a:p>
          <a:p>
            <a:pPr lvl="1"/>
            <a:r>
              <a:rPr lang="en-US" dirty="0" smtClean="0"/>
              <a:t>Then search for each of these within sessions:</a:t>
            </a:r>
          </a:p>
          <a:p>
            <a:pPr lvl="2"/>
            <a:r>
              <a:rPr lang="en-US" dirty="0" smtClean="0"/>
              <a:t>‘class’ : ‘</a:t>
            </a:r>
            <a:r>
              <a:rPr lang="en-US" dirty="0" err="1" smtClean="0"/>
              <a:t>Num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‘class’ : ‘Time’</a:t>
            </a:r>
          </a:p>
          <a:p>
            <a:pPr lvl="2"/>
            <a:r>
              <a:rPr lang="en-US" dirty="0" smtClean="0"/>
              <a:t>‘class’ :  ‘Days’</a:t>
            </a:r>
          </a:p>
          <a:p>
            <a:r>
              <a:rPr lang="en-US" dirty="0" smtClean="0"/>
              <a:t>HTML is usually not this well annotated with tags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98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3609"/>
            <a:ext cx="7772400" cy="4678363"/>
          </a:xfrm>
        </p:spPr>
        <p:txBody>
          <a:bodyPr/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www.basketball-reference.com/players/w/walljo01/gamelog-advanced/2017/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347" y="1527469"/>
            <a:ext cx="4673694" cy="50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0504"/>
            <a:ext cx="7772400" cy="5165659"/>
          </a:xfrm>
        </p:spPr>
        <p:txBody>
          <a:bodyPr/>
          <a:lstStyle/>
          <a:p>
            <a:r>
              <a:rPr lang="en-US" dirty="0" smtClean="0"/>
              <a:t>Right-click, </a:t>
            </a:r>
            <a:r>
              <a:rPr lang="en-US" dirty="0" smtClean="0">
                <a:latin typeface="Courier"/>
              </a:rPr>
              <a:t>Inspect</a:t>
            </a:r>
            <a:r>
              <a:rPr lang="en-US" dirty="0" smtClean="0"/>
              <a:t> for HTML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556544"/>
            <a:ext cx="7915324" cy="44523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3602" y="4232366"/>
            <a:ext cx="1280160" cy="100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399" y="1133476"/>
            <a:ext cx="7953375" cy="49926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 smtClean="0"/>
              <a:t>e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tensible </a:t>
            </a:r>
            <a:r>
              <a:rPr lang="en-US" altLang="en-US" b="1" dirty="0" smtClean="0"/>
              <a:t>M</a:t>
            </a:r>
            <a:r>
              <a:rPr lang="en-US" altLang="en-US" dirty="0" smtClean="0"/>
              <a:t>arkup </a:t>
            </a:r>
            <a:r>
              <a:rPr lang="en-US" altLang="en-US" b="1" dirty="0" smtClean="0"/>
              <a:t>L</a:t>
            </a:r>
            <a:r>
              <a:rPr lang="en-US" altLang="en-US" dirty="0" smtClean="0"/>
              <a:t>anguage</a:t>
            </a:r>
          </a:p>
          <a:p>
            <a:pPr>
              <a:spcBef>
                <a:spcPts val="0"/>
              </a:spcBef>
            </a:pPr>
            <a:r>
              <a:rPr lang="en-US" altLang="en-US" dirty="0" smtClean="0"/>
              <a:t>Markup means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The data includes tags that annotate what each data element represents</a:t>
            </a:r>
          </a:p>
          <a:p>
            <a:pPr>
              <a:spcBef>
                <a:spcPts val="0"/>
              </a:spcBef>
            </a:pPr>
            <a:r>
              <a:rPr lang="en-US" altLang="en-US" dirty="0" smtClean="0"/>
              <a:t>XML was designed: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as a “general” standard that is …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customized for specific purposes… 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in specific industries for… 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automatically communicating data while …</a:t>
            </a:r>
          </a:p>
          <a:p>
            <a:pPr lvl="1">
              <a:spcBef>
                <a:spcPts val="0"/>
              </a:spcBef>
            </a:pPr>
            <a:r>
              <a:rPr lang="en-US" altLang="en-US" dirty="0" smtClean="0"/>
              <a:t>assessing its completeness and validity</a:t>
            </a:r>
          </a:p>
          <a:p>
            <a:pPr>
              <a:spcBef>
                <a:spcPts val="0"/>
              </a:spcBef>
            </a:pPr>
            <a:r>
              <a:rPr lang="en-US" altLang="en-US" dirty="0" smtClean="0"/>
              <a:t>W3 Schools is a great resource</a:t>
            </a:r>
          </a:p>
          <a:p>
            <a:pPr lvl="1">
              <a:spcBef>
                <a:spcPts val="0"/>
              </a:spcBef>
            </a:pPr>
            <a:r>
              <a:rPr lang="en-US" u="sng" dirty="0">
                <a:hlinkClick r:id="rId2"/>
              </a:rPr>
              <a:t>http://www.w3schools.com/xml/</a:t>
            </a: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2408"/>
            <a:ext cx="8033047" cy="5023756"/>
          </a:xfrm>
        </p:spPr>
        <p:txBody>
          <a:bodyPr/>
          <a:lstStyle/>
          <a:p>
            <a:r>
              <a:rPr lang="en-US" dirty="0"/>
              <a:t>Scraping John Walls </a:t>
            </a:r>
            <a:r>
              <a:rPr lang="en-US" dirty="0" smtClean="0"/>
              <a:t>NBA data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www.basketball-reference.com/players/w/walljo01/gamelog-advanced/2017/</a:t>
            </a:r>
            <a:r>
              <a:rPr lang="en-US" sz="1600" dirty="0" smtClean="0"/>
              <a:t> </a:t>
            </a:r>
          </a:p>
          <a:p>
            <a:r>
              <a:rPr lang="en-US" dirty="0" smtClean="0">
                <a:latin typeface="Courier" pitchFamily="49" charset="0"/>
              </a:rPr>
              <a:t>html_scraping_bsoup_V3.py</a:t>
            </a:r>
          </a:p>
          <a:p>
            <a:pPr lvl="1"/>
            <a:r>
              <a:rPr lang="en-US" dirty="0" smtClean="0"/>
              <a:t>Uses </a:t>
            </a:r>
          </a:p>
          <a:p>
            <a:pPr lvl="2"/>
            <a:r>
              <a:rPr lang="en-US" dirty="0" smtClean="0">
                <a:latin typeface="Courier" pitchFamily="49" charset="0"/>
              </a:rPr>
              <a:t>BeautifulSoup.py </a:t>
            </a:r>
            <a:r>
              <a:rPr lang="en-US" dirty="0" smtClean="0"/>
              <a:t>package</a:t>
            </a:r>
            <a:endParaRPr lang="en-US" dirty="0">
              <a:latin typeface="Courier" pitchFamily="49" charset="0"/>
            </a:endParaRPr>
          </a:p>
          <a:p>
            <a:pPr lvl="2"/>
            <a:r>
              <a:rPr lang="en-US" dirty="0" smtClean="0">
                <a:latin typeface="Courier"/>
              </a:rPr>
              <a:t>.find_all</a:t>
            </a:r>
            <a:r>
              <a:rPr lang="en-US" dirty="0">
                <a:latin typeface="Courier"/>
              </a:rPr>
              <a:t>() </a:t>
            </a:r>
            <a:endParaRPr lang="en-US" dirty="0" smtClean="0">
              <a:latin typeface="Courier"/>
            </a:endParaRPr>
          </a:p>
          <a:p>
            <a:pPr lvl="3"/>
            <a:r>
              <a:rPr lang="en-US" dirty="0" smtClean="0"/>
              <a:t>Finds all next occurrences</a:t>
            </a:r>
          </a:p>
          <a:p>
            <a:pPr lvl="2"/>
            <a:r>
              <a:rPr lang="en-US" dirty="0" smtClean="0"/>
              <a:t>You might also be interested in </a:t>
            </a:r>
            <a:r>
              <a:rPr lang="en-US" dirty="0" smtClean="0">
                <a:latin typeface="Courier"/>
              </a:rPr>
              <a:t>.find()</a:t>
            </a:r>
            <a:r>
              <a:rPr lang="en-US" dirty="0" smtClean="0"/>
              <a:t> method</a:t>
            </a:r>
          </a:p>
          <a:p>
            <a:pPr lvl="3"/>
            <a:r>
              <a:rPr lang="en-US" dirty="0" smtClean="0"/>
              <a:t>Finds </a:t>
            </a:r>
            <a:r>
              <a:rPr lang="en-US" dirty="0"/>
              <a:t>the next occurrence</a:t>
            </a:r>
          </a:p>
          <a:p>
            <a:pPr lvl="2"/>
            <a:r>
              <a:rPr lang="en-US" i="1" dirty="0" smtClean="0"/>
              <a:t>Regular expressions</a:t>
            </a:r>
            <a:r>
              <a:rPr lang="en-US" dirty="0" smtClean="0"/>
              <a:t> to find particular HTML tags that we identified manually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37" y="1711436"/>
            <a:ext cx="7148322" cy="4810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4723"/>
            <a:ext cx="7772400" cy="467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4325" y="31490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325" y="35031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4677" y="51682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229601" cy="4678363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" pitchFamily="49" charset="0"/>
              </a:rPr>
              <a:t>BeautifulSoup</a:t>
            </a:r>
            <a:r>
              <a:rPr lang="en-US" dirty="0" smtClean="0"/>
              <a:t> to parse initial HTML retrieved (</a:t>
            </a:r>
            <a:r>
              <a:rPr lang="en-US" dirty="0" smtClean="0">
                <a:solidFill>
                  <a:srgbClr val="FF0000"/>
                </a:solidFill>
              </a:rPr>
              <a:t>Step 0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table rows, </a:t>
            </a:r>
            <a:r>
              <a:rPr lang="en-US" dirty="0" smtClean="0">
                <a:latin typeface="Courier"/>
              </a:rPr>
              <a:t>tr</a:t>
            </a:r>
            <a:r>
              <a:rPr lang="en-US" dirty="0" smtClean="0"/>
              <a:t> tag, with attribute </a:t>
            </a:r>
            <a:r>
              <a:rPr lang="en-US" dirty="0" smtClean="0">
                <a:latin typeface="Courier"/>
              </a:rPr>
              <a:t>pgl_advanced</a:t>
            </a:r>
            <a:r>
              <a:rPr lang="en-US" dirty="0" smtClean="0"/>
              <a:t> using Regex (</a:t>
            </a:r>
            <a:r>
              <a:rPr lang="en-US" dirty="0" smtClean="0">
                <a:solidFill>
                  <a:srgbClr val="FF0000"/>
                </a:solidFill>
              </a:rPr>
              <a:t>Step 1</a:t>
            </a:r>
            <a:r>
              <a:rPr lang="en-US" dirty="0" smtClean="0"/>
              <a:t>)   </a:t>
            </a:r>
          </a:p>
          <a:p>
            <a:pPr lvl="1"/>
            <a:r>
              <a:rPr lang="en-US" sz="2400" dirty="0" smtClean="0">
                <a:latin typeface="Courier"/>
              </a:rPr>
              <a:t>target_rows</a:t>
            </a:r>
            <a:r>
              <a:rPr lang="en-US" dirty="0" smtClean="0"/>
              <a:t> is a BeautifulSoup </a:t>
            </a:r>
            <a:r>
              <a:rPr lang="en-US" sz="2400" dirty="0" smtClean="0">
                <a:latin typeface="Courier"/>
              </a:rPr>
              <a:t>ResultSet</a:t>
            </a:r>
            <a:r>
              <a:rPr lang="en-US" dirty="0" smtClean="0"/>
              <a:t> type</a:t>
            </a:r>
          </a:p>
          <a:p>
            <a:pPr lvl="1"/>
            <a:r>
              <a:rPr lang="en-US" sz="2400" dirty="0" smtClean="0">
                <a:latin typeface="Courier"/>
              </a:rPr>
              <a:t>ResultSet</a:t>
            </a:r>
            <a:r>
              <a:rPr lang="en-US" dirty="0" smtClean="0"/>
              <a:t> is a </a:t>
            </a:r>
            <a:r>
              <a:rPr lang="en-US" dirty="0"/>
              <a:t>list of BeautifulSoup </a:t>
            </a:r>
            <a:r>
              <a:rPr lang="en-US" sz="2400" dirty="0" smtClean="0">
                <a:latin typeface="Courier"/>
              </a:rPr>
              <a:t>Tag</a:t>
            </a:r>
            <a:r>
              <a:rPr lang="en-US" dirty="0" smtClean="0"/>
              <a:t> types</a:t>
            </a:r>
          </a:p>
          <a:p>
            <a:r>
              <a:rPr lang="en-US" dirty="0" smtClean="0">
                <a:latin typeface="Courier" pitchFamily="49" charset="0"/>
              </a:rPr>
              <a:t>.find_all</a:t>
            </a:r>
            <a:r>
              <a:rPr lang="en-US" dirty="0" smtClean="0"/>
              <a:t> to find rows with </a:t>
            </a:r>
            <a:r>
              <a:rPr lang="en-US" dirty="0" smtClean="0">
                <a:latin typeface="Courier"/>
              </a:rPr>
              <a:t>td</a:t>
            </a:r>
            <a:r>
              <a:rPr lang="en-US" dirty="0" smtClean="0"/>
              <a:t> tag within the rows that were found (</a:t>
            </a:r>
            <a:r>
              <a:rPr lang="en-US" dirty="0" smtClean="0">
                <a:solidFill>
                  <a:srgbClr val="FF0000"/>
                </a:solidFill>
              </a:rPr>
              <a:t>Step 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search tags from </a:t>
            </a:r>
            <a:r>
              <a:rPr lang="en-US" dirty="0">
                <a:latin typeface="Courier"/>
              </a:rPr>
              <a:t>ResultSet</a:t>
            </a:r>
            <a:r>
              <a:rPr lang="en-US" dirty="0" smtClean="0"/>
              <a:t> using </a:t>
            </a:r>
            <a:r>
              <a:rPr lang="en-US" dirty="0" smtClean="0">
                <a:latin typeface="Courier"/>
              </a:rPr>
              <a:t>.find_all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Webscraping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6770"/>
            <a:ext cx="7772400" cy="5049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/>
              <a:t>W3 Schools is a great resource!</a:t>
            </a:r>
          </a:p>
          <a:p>
            <a:pPr lvl="1">
              <a:spcBef>
                <a:spcPts val="0"/>
              </a:spcBef>
            </a:pPr>
            <a:r>
              <a:rPr lang="en-US" u="sng" dirty="0">
                <a:hlinkClick r:id="rId2"/>
              </a:rPr>
              <a:t>http://www.w3schools.com/html/</a:t>
            </a:r>
            <a:r>
              <a:rPr lang="en-US" dirty="0"/>
              <a:t> </a:t>
            </a:r>
          </a:p>
          <a:p>
            <a:r>
              <a:rPr lang="en-US" dirty="0" smtClean="0"/>
              <a:t>… for iterative diving deeper in HTML hierarchy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stackoverflow.com/questions/10309550/python-beautifulsoup-iterate-over-table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stackoverflow.com/questions/25212261/python-beautifulsoup-iterating-over-a-table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https://stackoverflow.com/questions/26646231/beautiful-soup-parsing-span-element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Includes span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484"/>
            <a:ext cx="7772400" cy="4678363"/>
          </a:xfrm>
        </p:spPr>
        <p:txBody>
          <a:bodyPr/>
          <a:lstStyle/>
          <a:p>
            <a:r>
              <a:rPr lang="en-US" dirty="0" smtClean="0"/>
              <a:t>Class Exercise: twitter.com</a:t>
            </a:r>
          </a:p>
          <a:p>
            <a:pPr lvl="1"/>
            <a:r>
              <a:rPr lang="en-US" dirty="0" smtClean="0"/>
              <a:t>Scrape information for each Moments: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79378" y="2239800"/>
            <a:ext cx="6285632" cy="3928520"/>
            <a:chOff x="999917" y="2496173"/>
            <a:chExt cx="6285632" cy="39285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917" y="2496173"/>
              <a:ext cx="6285632" cy="392852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615155" y="3931065"/>
              <a:ext cx="3666146" cy="1572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0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484"/>
            <a:ext cx="82296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Class Exercise: twitter.com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Scrape items shown below for each Moment, plus: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data-moment-id</a:t>
            </a:r>
            <a:r>
              <a:rPr lang="en-US" dirty="0" smtClean="0"/>
              <a:t> value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We’ll need to talk about this a little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3867" t="41528" r="68690" b="24755"/>
          <a:stretch/>
        </p:blipFill>
        <p:spPr>
          <a:xfrm>
            <a:off x="999858" y="2911368"/>
            <a:ext cx="3033758" cy="3665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34454" y="3002557"/>
            <a:ext cx="2061673" cy="20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34454" y="3230313"/>
            <a:ext cx="516926" cy="16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843" y="3204039"/>
            <a:ext cx="20569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Full text of caption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5843" y="3747806"/>
            <a:ext cx="11208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Category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  <a:endCxn id="14" idx="3"/>
          </p:cNvCxnSpPr>
          <p:nvPr/>
        </p:nvCxnSpPr>
        <p:spPr>
          <a:xfrm flipH="1" flipV="1">
            <a:off x="3196127" y="3103298"/>
            <a:ext cx="1999716" cy="285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3"/>
          </p:cNvCxnSpPr>
          <p:nvPr/>
        </p:nvCxnSpPr>
        <p:spPr>
          <a:xfrm flipH="1" flipV="1">
            <a:off x="1651380" y="3312468"/>
            <a:ext cx="3544463" cy="620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5657"/>
            <a:ext cx="7887694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Scrape voting data from </a:t>
            </a:r>
            <a:r>
              <a:rPr lang="en-US" dirty="0">
                <a:hlinkClick r:id="rId2"/>
              </a:rPr>
              <a:t>http://publicinterestlegal.org/county-list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8" y="2308704"/>
            <a:ext cx="4791737" cy="42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Scraping: Emerging Industry?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6205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Many companies do web scraping services: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https://www.promptcloud.com/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https://www.scrapehero.com/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http://webdata-scraping.com/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</a:t>
            </a:r>
            <a:r>
              <a:rPr lang="en-US" dirty="0"/>
              <a:t>://scrapinghub.com/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https</a:t>
            </a:r>
            <a:r>
              <a:rPr lang="en-US" dirty="0"/>
              <a:t>://www.grepsr.com/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</a:t>
            </a:r>
            <a:r>
              <a:rPr lang="en-US" dirty="0"/>
              <a:t>://80legs.com/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https</a:t>
            </a:r>
            <a:r>
              <a:rPr lang="en-US" dirty="0"/>
              <a:t>://webrobots.io/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</a:t>
            </a:r>
            <a:r>
              <a:rPr lang="en-US" dirty="0"/>
              <a:t>://datahut.co/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://webscraper.io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Software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https://www.import.io/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Scraping: Emerging Industry?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and other companies may be relying on web scraping technology for their services: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www.evolve24.com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of the MSBA graduates used scraping in their jobs almost immediately…</a:t>
            </a:r>
          </a:p>
          <a:p>
            <a:r>
              <a:rPr lang="en-US" dirty="0" smtClean="0"/>
              <a:t>Their employers were impressed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Intra-firm transactions</a:t>
            </a:r>
            <a:endParaRPr lang="en-US" altLang="en-U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993654" y="2047875"/>
            <a:ext cx="3282950" cy="2632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0" hangingPunct="0"/>
            <a:r>
              <a:rPr lang="en-US" altLang="en-US" sz="2000" dirty="0">
                <a:latin typeface="Times New Roman" panose="02020603050405020304" pitchFamily="18" charset="0"/>
              </a:rPr>
              <a:t>ERP System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7665667" y="1476375"/>
            <a:ext cx="1397000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 dirty="0">
                <a:latin typeface="Times New Roman" panose="02020603050405020304" pitchFamily="18" charset="0"/>
              </a:rPr>
              <a:t>Mfg Plant</a:t>
            </a:r>
          </a:p>
          <a:p>
            <a:pPr algn="ctr" eaLnBrk="0" hangingPunct="0"/>
            <a:r>
              <a:rPr lang="en-US" altLang="en-US" sz="2000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842967" y="2841625"/>
            <a:ext cx="1698625" cy="1046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4041404" y="2952750"/>
            <a:ext cx="1300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Central</a:t>
            </a:r>
          </a:p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Database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7665667" y="3862388"/>
            <a:ext cx="1397000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000" dirty="0">
                <a:latin typeface="Times New Roman" panose="02020603050405020304" pitchFamily="18" charset="0"/>
              </a:rPr>
              <a:t>Mfg Plant</a:t>
            </a:r>
          </a:p>
          <a:p>
            <a:pPr algn="ctr" eaLnBrk="0" hangingPunct="0"/>
            <a:r>
              <a:rPr lang="en-US" altLang="en-US" sz="2000" dirty="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036267" y="2824163"/>
            <a:ext cx="1397000" cy="107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400" dirty="0" smtClean="0">
                <a:latin typeface="Times New Roman" panose="02020603050405020304" pitchFamily="18" charset="0"/>
              </a:rPr>
              <a:t>Central</a:t>
            </a:r>
          </a:p>
          <a:p>
            <a:pPr algn="ctr" eaLnBrk="0" hangingPunct="0"/>
            <a:r>
              <a:rPr lang="en-US" altLang="en-US" sz="2400" dirty="0" smtClean="0">
                <a:latin typeface="Times New Roman" panose="02020603050405020304" pitchFamily="18" charset="0"/>
              </a:rPr>
              <a:t>Purchasing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>
            <a:off x="5541592" y="1944688"/>
            <a:ext cx="2117725" cy="120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H="1" flipV="1">
            <a:off x="5541592" y="3541713"/>
            <a:ext cx="2133600" cy="827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6395667" y="2667000"/>
            <a:ext cx="12144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B2B2B2"/>
                </a:solidFill>
                <a:latin typeface="Times New Roman" panose="02020603050405020304" pitchFamily="18" charset="0"/>
              </a:rPr>
              <a:t>Material</a:t>
            </a:r>
          </a:p>
          <a:p>
            <a:pPr algn="ctr"/>
            <a:r>
              <a:rPr lang="en-US" altLang="en-US" sz="2400" dirty="0">
                <a:solidFill>
                  <a:srgbClr val="B2B2B2"/>
                </a:solidFill>
                <a:latin typeface="Times New Roman" panose="02020603050405020304" pitchFamily="18" charset="0"/>
              </a:rPr>
              <a:t>Usage</a:t>
            </a:r>
          </a:p>
          <a:p>
            <a:pPr algn="ctr"/>
            <a:r>
              <a:rPr lang="en-US" altLang="en-US" sz="2400" dirty="0">
                <a:solidFill>
                  <a:srgbClr val="B2B2B2"/>
                </a:solidFill>
                <a:latin typeface="Times New Roman" panose="02020603050405020304" pitchFamily="18" charset="0"/>
              </a:rPr>
              <a:t>Info</a:t>
            </a: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H="1" flipV="1">
            <a:off x="2406279" y="3324225"/>
            <a:ext cx="1422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252167" y="4530725"/>
            <a:ext cx="1739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Required</a:t>
            </a:r>
          </a:p>
          <a:p>
            <a:pPr algn="ctr"/>
            <a:r>
              <a:rPr lang="en-US" altLang="en-US" sz="24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Info for</a:t>
            </a:r>
          </a:p>
          <a:p>
            <a:pPr algn="ctr"/>
            <a:r>
              <a:rPr lang="en-US" altLang="en-US" sz="24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Procurement</a:t>
            </a:r>
            <a:endParaRPr lang="en-US" altLang="en-US" sz="2400" dirty="0">
              <a:solidFill>
                <a:srgbClr val="B2B2B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2565029" y="3367088"/>
            <a:ext cx="203200" cy="103028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 flipV="1">
            <a:off x="6846517" y="2424113"/>
            <a:ext cx="290512" cy="26035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 flipH="1">
            <a:off x="7021142" y="3773488"/>
            <a:ext cx="261937" cy="26193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8224"/>
            <a:ext cx="7772400" cy="5057939"/>
          </a:xfrm>
        </p:spPr>
        <p:txBody>
          <a:bodyPr/>
          <a:lstStyle/>
          <a:p>
            <a:r>
              <a:rPr lang="en-US" dirty="0" smtClean="0"/>
              <a:t>You must understand HTML, XML, JSON data formats</a:t>
            </a:r>
          </a:p>
          <a:p>
            <a:r>
              <a:rPr lang="en-US" dirty="0" smtClean="0"/>
              <a:t>Some of you will find web scraping very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8224"/>
            <a:ext cx="7772400" cy="5057939"/>
          </a:xfrm>
        </p:spPr>
        <p:txBody>
          <a:bodyPr/>
          <a:lstStyle/>
          <a:p>
            <a:r>
              <a:rPr lang="en-US" dirty="0" smtClean="0"/>
              <a:t>Web sites pass data in a variety of manners</a:t>
            </a:r>
          </a:p>
          <a:p>
            <a:pPr lvl="1"/>
            <a:r>
              <a:rPr lang="en-US" dirty="0" smtClean="0"/>
              <a:t>Data can be in the web page HTML or from server API</a:t>
            </a:r>
          </a:p>
          <a:p>
            <a:pPr lvl="1"/>
            <a:r>
              <a:rPr lang="en-US" dirty="0" smtClean="0"/>
              <a:t>API data format varies</a:t>
            </a:r>
          </a:p>
          <a:p>
            <a:pPr lvl="2"/>
            <a:r>
              <a:rPr lang="en-US" dirty="0" smtClean="0"/>
              <a:t>JSON format can vary</a:t>
            </a:r>
          </a:p>
          <a:p>
            <a:pPr lvl="2"/>
            <a:r>
              <a:rPr lang="en-US" dirty="0" smtClean="0"/>
              <a:t>Could be XML</a:t>
            </a:r>
          </a:p>
          <a:p>
            <a:pPr lvl="2"/>
            <a:r>
              <a:rPr lang="en-US" dirty="0" smtClean="0"/>
              <a:t>Could be something else</a:t>
            </a:r>
          </a:p>
          <a:p>
            <a:pPr lvl="1"/>
            <a:r>
              <a:rPr lang="en-US" dirty="0" smtClean="0"/>
              <a:t>…need to first figure out the formatting</a:t>
            </a:r>
          </a:p>
          <a:p>
            <a:pPr lvl="1"/>
            <a:r>
              <a:rPr lang="en-US" dirty="0" smtClean="0"/>
              <a:t>Web page data delivery can vary over time:</a:t>
            </a:r>
          </a:p>
          <a:p>
            <a:pPr lvl="2"/>
            <a:r>
              <a:rPr lang="en-US" dirty="0" smtClean="0"/>
              <a:t>E.g., NBA data no longer served up by API</a:t>
            </a:r>
          </a:p>
          <a:p>
            <a:pPr lvl="2"/>
            <a:r>
              <a:rPr lang="en-US" dirty="0">
                <a:hlinkClick r:id="rId2"/>
              </a:rPr>
              <a:t>http://www.basketball-reference.com/players/w/walljo01/gamelog/2015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Webscraping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view: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www.summet.com/dmsi/html/readingTheWeb.html</a:t>
            </a:r>
            <a:endParaRPr lang="en-US" dirty="0" smtClean="0"/>
          </a:p>
          <a:p>
            <a:r>
              <a:rPr lang="en-US" dirty="0" smtClean="0"/>
              <a:t>My Airbnb project</a:t>
            </a:r>
          </a:p>
          <a:p>
            <a:pPr lvl="1"/>
            <a:r>
              <a:rPr lang="en-US" dirty="0" smtClean="0"/>
              <a:t>Request header change</a:t>
            </a:r>
          </a:p>
          <a:p>
            <a:r>
              <a:rPr lang="en-US" dirty="0" smtClean="0">
                <a:latin typeface="Courier"/>
              </a:rPr>
              <a:t>robots.txt</a:t>
            </a:r>
            <a:r>
              <a:rPr lang="en-US" dirty="0" smtClean="0"/>
              <a:t>               </a:t>
            </a:r>
          </a:p>
          <a:p>
            <a:pPr lvl="1"/>
            <a:r>
              <a:rPr lang="en-US" dirty="0" smtClean="0"/>
              <a:t>This file in root directory of most web sites</a:t>
            </a:r>
          </a:p>
          <a:p>
            <a:pPr lvl="1"/>
            <a:r>
              <a:rPr lang="en-US" dirty="0" smtClean="0"/>
              <a:t>Describes where you may scrape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Webscraping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companies will cut you off even if you abide by the </a:t>
            </a:r>
            <a:r>
              <a:rPr lang="en-US" dirty="0" smtClean="0">
                <a:latin typeface="Courier"/>
              </a:rPr>
              <a:t>robots.txt</a:t>
            </a:r>
            <a:r>
              <a:rPr lang="en-US" dirty="0" smtClean="0"/>
              <a:t> file              </a:t>
            </a:r>
          </a:p>
          <a:p>
            <a:pPr lvl="1"/>
            <a:r>
              <a:rPr lang="en-US" dirty="0" smtClean="0"/>
              <a:t>Amazon.com monitors it’s traffic and will cut you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8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33123"/>
            <a:ext cx="7772400" cy="4678363"/>
          </a:xfrm>
        </p:spPr>
        <p:txBody>
          <a:bodyPr/>
          <a:lstStyle/>
          <a:p>
            <a:r>
              <a:rPr lang="en-US" altLang="en-US" dirty="0" smtClean="0"/>
              <a:t>Inter-firm transactions</a:t>
            </a:r>
            <a:endParaRPr lang="en-US" altLang="en-US" dirty="0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3043679" y="2638426"/>
            <a:ext cx="333651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H="1">
            <a:off x="3043678" y="2850812"/>
            <a:ext cx="333651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5596" y="213087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Order</a:t>
            </a:r>
            <a:endParaRPr lang="en-US" sz="28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68652" y="2845866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Invoice</a:t>
            </a:r>
            <a:endParaRPr lang="en-US" sz="28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60965" y="1562100"/>
            <a:ext cx="1968426" cy="4707846"/>
            <a:chOff x="1360965" y="1762125"/>
            <a:chExt cx="1968426" cy="4707846"/>
          </a:xfrm>
        </p:grpSpPr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1646678" y="530760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Shop-Floor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Process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Control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1646678" y="386615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Plant-Level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Computer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Systems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646678" y="241835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ERP</a:t>
              </a:r>
            </a:p>
          </p:txBody>
        </p:sp>
        <p:sp>
          <p:nvSpPr>
            <p:cNvPr id="33809" name="Text Box 17"/>
            <p:cNvSpPr txBox="1">
              <a:spLocks noChangeArrowheads="1"/>
            </p:cNvSpPr>
            <p:nvPr/>
          </p:nvSpPr>
          <p:spPr bwMode="auto">
            <a:xfrm>
              <a:off x="1539509" y="1830686"/>
              <a:ext cx="161133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dirty="0" smtClean="0">
                  <a:latin typeface="Times New Roman" panose="02020603050405020304" pitchFamily="18" charset="0"/>
                </a:rPr>
                <a:t>Company 1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3810" name="Rectangle 18"/>
            <p:cNvSpPr>
              <a:spLocks noChangeArrowheads="1"/>
            </p:cNvSpPr>
            <p:nvPr/>
          </p:nvSpPr>
          <p:spPr bwMode="auto">
            <a:xfrm>
              <a:off x="1360965" y="1762125"/>
              <a:ext cx="1968426" cy="47078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cxnSp>
          <p:nvCxnSpPr>
            <p:cNvPr id="8" name="Straight Arrow Connector 7"/>
            <p:cNvCxnSpPr>
              <a:stCxn id="33797" idx="2"/>
              <a:endCxn id="33796" idx="0"/>
            </p:cNvCxnSpPr>
            <p:nvPr/>
          </p:nvCxnSpPr>
          <p:spPr>
            <a:xfrm>
              <a:off x="2345178" y="4945657"/>
              <a:ext cx="0" cy="3619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3798" idx="2"/>
              <a:endCxn id="33797" idx="0"/>
            </p:cNvCxnSpPr>
            <p:nvPr/>
          </p:nvCxnSpPr>
          <p:spPr>
            <a:xfrm>
              <a:off x="2345178" y="3497857"/>
              <a:ext cx="0" cy="3683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09654" y="1562100"/>
            <a:ext cx="1938078" cy="4707846"/>
            <a:chOff x="6109654" y="1762125"/>
            <a:chExt cx="1938078" cy="4707846"/>
          </a:xfrm>
        </p:grpSpPr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6380193" y="530760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Shop-Floor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Process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Control</a:t>
              </a:r>
            </a:p>
          </p:txBody>
        </p:sp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6380193" y="385345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Plant-Level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Computer</a:t>
              </a:r>
            </a:p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Systems</a:t>
              </a:r>
            </a:p>
          </p:txBody>
        </p:sp>
        <p:sp>
          <p:nvSpPr>
            <p:cNvPr id="33801" name="Rectangle 9"/>
            <p:cNvSpPr>
              <a:spLocks noChangeArrowheads="1"/>
            </p:cNvSpPr>
            <p:nvPr/>
          </p:nvSpPr>
          <p:spPr bwMode="auto">
            <a:xfrm>
              <a:off x="6380193" y="2405657"/>
              <a:ext cx="1397000" cy="1079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000" dirty="0">
                  <a:latin typeface="Times New Roman" panose="02020603050405020304" pitchFamily="18" charset="0"/>
                </a:rPr>
                <a:t>ERP</a:t>
              </a:r>
            </a:p>
          </p:txBody>
        </p:sp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6273024" y="1830686"/>
              <a:ext cx="161133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dirty="0" smtClean="0">
                  <a:latin typeface="Times New Roman" panose="02020603050405020304" pitchFamily="18" charset="0"/>
                </a:rPr>
                <a:t>Company 2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3811" name="Rectangle 19"/>
            <p:cNvSpPr>
              <a:spLocks noChangeArrowheads="1"/>
            </p:cNvSpPr>
            <p:nvPr/>
          </p:nvSpPr>
          <p:spPr bwMode="auto">
            <a:xfrm>
              <a:off x="6109654" y="1762125"/>
              <a:ext cx="1938078" cy="47078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cxnSp>
          <p:nvCxnSpPr>
            <p:cNvPr id="32" name="Straight Arrow Connector 31"/>
            <p:cNvCxnSpPr>
              <a:stCxn id="33800" idx="2"/>
              <a:endCxn id="33799" idx="0"/>
            </p:cNvCxnSpPr>
            <p:nvPr/>
          </p:nvCxnSpPr>
          <p:spPr>
            <a:xfrm>
              <a:off x="7078693" y="4932957"/>
              <a:ext cx="0" cy="37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3801" idx="2"/>
              <a:endCxn id="33800" idx="0"/>
            </p:cNvCxnSpPr>
            <p:nvPr/>
          </p:nvCxnSpPr>
          <p:spPr>
            <a:xfrm>
              <a:off x="7078693" y="3485157"/>
              <a:ext cx="0" cy="3683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409825" y="6381229"/>
            <a:ext cx="45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ERP = “Enterprise Resource Planning” System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6969" y="4102069"/>
            <a:ext cx="212269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Need way to </a:t>
            </a:r>
            <a:br>
              <a:rPr lang="en-US" sz="1600" dirty="0" smtClean="0"/>
            </a:br>
            <a:r>
              <a:rPr lang="en-US" sz="1600" dirty="0" smtClean="0"/>
              <a:t>automatically ensure </a:t>
            </a:r>
            <a:br>
              <a:rPr lang="en-US" sz="1600" dirty="0" smtClean="0"/>
            </a:br>
            <a:r>
              <a:rPr lang="en-US" sz="1600" dirty="0" smtClean="0"/>
              <a:t>that data is complete</a:t>
            </a:r>
            <a:endParaRPr lang="en-US" sz="1600" dirty="0"/>
          </a:p>
        </p:txBody>
      </p:sp>
      <p:cxnSp>
        <p:nvCxnSpPr>
          <p:cNvPr id="6" name="Straight Arrow Connector 5"/>
          <p:cNvCxnSpPr>
            <a:stCxn id="2" idx="0"/>
            <a:endCxn id="23" idx="2"/>
          </p:cNvCxnSpPr>
          <p:nvPr/>
        </p:nvCxnSpPr>
        <p:spPr>
          <a:xfrm flipH="1" flipV="1">
            <a:off x="4698793" y="3369086"/>
            <a:ext cx="9525" cy="732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structure</a:t>
            </a:r>
          </a:p>
          <a:p>
            <a:pPr lvl="1"/>
            <a:r>
              <a:rPr lang="en-US" dirty="0" smtClean="0"/>
              <a:t>Hierarchy</a:t>
            </a:r>
          </a:p>
          <a:p>
            <a:pPr lvl="1"/>
            <a:r>
              <a:rPr lang="en-US" dirty="0" smtClean="0"/>
              <a:t>Markup interpretation</a:t>
            </a:r>
          </a:p>
          <a:p>
            <a:pPr lvl="1"/>
            <a:r>
              <a:rPr lang="en-US" dirty="0" smtClean="0"/>
              <a:t>How Data requirements are specified</a:t>
            </a:r>
          </a:p>
          <a:p>
            <a:pPr lvl="2"/>
            <a:r>
              <a:rPr lang="en-US" dirty="0" smtClean="0"/>
              <a:t>Required versus optional fields</a:t>
            </a:r>
          </a:p>
          <a:p>
            <a:pPr lvl="2"/>
            <a:r>
              <a:rPr lang="en-US" dirty="0" smtClean="0"/>
              <a:t>Number of fields  allowed</a:t>
            </a:r>
          </a:p>
          <a:p>
            <a:r>
              <a:rPr lang="en-US" dirty="0" smtClean="0"/>
              <a:t>Defining required XML structure</a:t>
            </a:r>
          </a:p>
          <a:p>
            <a:pPr lvl="1"/>
            <a:r>
              <a:rPr lang="en-US" dirty="0" smtClean="0"/>
              <a:t>Document Type Definition (DTD)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XML</a:t>
            </a:r>
            <a:endParaRPr lang="en-US" alt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22481"/>
            <a:ext cx="8229600" cy="4678363"/>
          </a:xfrm>
        </p:spPr>
        <p:txBody>
          <a:bodyPr/>
          <a:lstStyle/>
          <a:p>
            <a:r>
              <a:rPr lang="en-US" altLang="en-US" dirty="0" smtClean="0"/>
              <a:t>Sample hierarchical data structure</a:t>
            </a:r>
            <a:endParaRPr lang="en-US" altLang="en-US" dirty="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03775" y="1522681"/>
            <a:ext cx="424656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</a:rPr>
              <a:t>Element: </a:t>
            </a:r>
            <a:r>
              <a:rPr lang="en-US" altLang="en-US" sz="2400" i="1" dirty="0">
                <a:latin typeface="Times New Roman" panose="02020603050405020304" pitchFamily="18" charset="0"/>
              </a:rPr>
              <a:t>COURSE_SCHEDULE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714593" y="3044825"/>
            <a:ext cx="21113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COURSE_NUMBER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3935836" y="3044825"/>
            <a:ext cx="18065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COURSE_NAME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385794" y="4267200"/>
            <a:ext cx="21113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SESSION_NUMBER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575824" y="4267200"/>
            <a:ext cx="17176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SESSION_TIME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5853257" y="3044825"/>
            <a:ext cx="1082348" cy="64633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SESSION</a:t>
            </a:r>
            <a:endParaRPr lang="en-US" altLang="en-US" i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7807869" y="3048000"/>
            <a:ext cx="1082348" cy="64633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SESSION</a:t>
            </a:r>
            <a:endParaRPr lang="en-US" altLang="en-US" i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7070813" y="2895600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</a:rPr>
              <a:t>…</a:t>
            </a:r>
          </a:p>
        </p:txBody>
      </p:sp>
      <p:cxnSp>
        <p:nvCxnSpPr>
          <p:cNvPr id="48142" name="AutoShape 14"/>
          <p:cNvCxnSpPr>
            <a:cxnSpLocks noChangeShapeType="1"/>
            <a:stCxn id="36" idx="2"/>
            <a:endCxn id="48133" idx="0"/>
          </p:cNvCxnSpPr>
          <p:nvPr/>
        </p:nvCxnSpPr>
        <p:spPr bwMode="auto">
          <a:xfrm flipH="1">
            <a:off x="2770281" y="2753764"/>
            <a:ext cx="1305159" cy="2910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3" name="AutoShape 15"/>
          <p:cNvCxnSpPr>
            <a:cxnSpLocks noChangeShapeType="1"/>
            <a:stCxn id="36" idx="2"/>
            <a:endCxn id="48134" idx="0"/>
          </p:cNvCxnSpPr>
          <p:nvPr/>
        </p:nvCxnSpPr>
        <p:spPr bwMode="auto">
          <a:xfrm>
            <a:off x="4075440" y="2753764"/>
            <a:ext cx="763684" cy="2910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4" name="AutoShape 16"/>
          <p:cNvCxnSpPr>
            <a:cxnSpLocks noChangeShapeType="1"/>
            <a:stCxn id="36" idx="2"/>
            <a:endCxn id="48137" idx="0"/>
          </p:cNvCxnSpPr>
          <p:nvPr/>
        </p:nvCxnSpPr>
        <p:spPr bwMode="auto">
          <a:xfrm>
            <a:off x="4075440" y="2753764"/>
            <a:ext cx="2318991" cy="2910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5" name="AutoShape 17"/>
          <p:cNvCxnSpPr>
            <a:cxnSpLocks noChangeShapeType="1"/>
            <a:stCxn id="36" idx="2"/>
            <a:endCxn id="48138" idx="0"/>
          </p:cNvCxnSpPr>
          <p:nvPr/>
        </p:nvCxnSpPr>
        <p:spPr bwMode="auto">
          <a:xfrm>
            <a:off x="4075440" y="2753764"/>
            <a:ext cx="4273603" cy="2942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6" name="AutoShape 18"/>
          <p:cNvCxnSpPr>
            <a:cxnSpLocks noChangeShapeType="1"/>
            <a:stCxn id="48137" idx="2"/>
            <a:endCxn id="48135" idx="0"/>
          </p:cNvCxnSpPr>
          <p:nvPr/>
        </p:nvCxnSpPr>
        <p:spPr bwMode="auto">
          <a:xfrm flipH="1">
            <a:off x="2441482" y="3691156"/>
            <a:ext cx="3952949" cy="5760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47" name="AutoShape 19"/>
          <p:cNvCxnSpPr>
            <a:cxnSpLocks noChangeShapeType="1"/>
            <a:stCxn id="48137" idx="2"/>
            <a:endCxn id="48136" idx="0"/>
          </p:cNvCxnSpPr>
          <p:nvPr/>
        </p:nvCxnSpPr>
        <p:spPr bwMode="auto">
          <a:xfrm flipH="1">
            <a:off x="4434662" y="3691156"/>
            <a:ext cx="1959769" cy="5760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888033" y="1525211"/>
            <a:ext cx="1882247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Root Element</a:t>
            </a: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5372155" y="4276725"/>
            <a:ext cx="1082348" cy="64633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DAY</a:t>
            </a:r>
            <a:endParaRPr lang="en-US" altLang="en-US" i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2" name="AutoShape 19"/>
          <p:cNvCxnSpPr>
            <a:cxnSpLocks noChangeShapeType="1"/>
            <a:stCxn id="48137" idx="2"/>
            <a:endCxn id="25" idx="0"/>
          </p:cNvCxnSpPr>
          <p:nvPr/>
        </p:nvCxnSpPr>
        <p:spPr bwMode="auto">
          <a:xfrm flipH="1">
            <a:off x="5913329" y="3691156"/>
            <a:ext cx="481102" cy="5855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3933658" y="5133208"/>
            <a:ext cx="21113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SESSION_NUMBER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6123688" y="5133208"/>
            <a:ext cx="1717675" cy="6508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SESSION_TIME</a:t>
            </a:r>
          </a:p>
        </p:txBody>
      </p:sp>
      <p:cxnSp>
        <p:nvCxnSpPr>
          <p:cNvPr id="40" name="AutoShape 19"/>
          <p:cNvCxnSpPr>
            <a:cxnSpLocks noChangeShapeType="1"/>
            <a:stCxn id="48138" idx="2"/>
            <a:endCxn id="38" idx="0"/>
          </p:cNvCxnSpPr>
          <p:nvPr/>
        </p:nvCxnSpPr>
        <p:spPr bwMode="auto">
          <a:xfrm flipH="1">
            <a:off x="6982526" y="3694331"/>
            <a:ext cx="1366517" cy="1438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7920019" y="5142733"/>
            <a:ext cx="1082348" cy="64633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Element:</a:t>
            </a:r>
          </a:p>
          <a:p>
            <a:pPr algn="ctr"/>
            <a:r>
              <a:rPr lang="en-US" altLang="en-US" i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DAY</a:t>
            </a:r>
            <a:endParaRPr lang="en-US" altLang="en-US" i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2" name="AutoShape 19"/>
          <p:cNvCxnSpPr>
            <a:cxnSpLocks noChangeShapeType="1"/>
            <a:stCxn id="48138" idx="2"/>
            <a:endCxn id="41" idx="0"/>
          </p:cNvCxnSpPr>
          <p:nvPr/>
        </p:nvCxnSpPr>
        <p:spPr bwMode="auto">
          <a:xfrm>
            <a:off x="8349043" y="3694331"/>
            <a:ext cx="112150" cy="144840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" name="Group 21"/>
          <p:cNvGrpSpPr/>
          <p:nvPr/>
        </p:nvGrpSpPr>
        <p:grpSpPr>
          <a:xfrm>
            <a:off x="4989346" y="3694331"/>
            <a:ext cx="3359697" cy="1438877"/>
            <a:chOff x="4989346" y="3694331"/>
            <a:chExt cx="3359697" cy="1438877"/>
          </a:xfrm>
        </p:grpSpPr>
        <p:cxnSp>
          <p:nvCxnSpPr>
            <p:cNvPr id="39" name="AutoShape 18"/>
            <p:cNvCxnSpPr>
              <a:cxnSpLocks noChangeShapeType="1"/>
              <a:stCxn id="48138" idx="2"/>
              <a:endCxn id="19" idx="0"/>
            </p:cNvCxnSpPr>
            <p:nvPr/>
          </p:nvCxnSpPr>
          <p:spPr bwMode="auto">
            <a:xfrm flipH="1">
              <a:off x="6860185" y="3694331"/>
              <a:ext cx="1488858" cy="1288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8"/>
            <p:cNvCxnSpPr>
              <a:cxnSpLocks noChangeShapeType="1"/>
              <a:stCxn id="19" idx="0"/>
              <a:endCxn id="37" idx="0"/>
            </p:cNvCxnSpPr>
            <p:nvPr/>
          </p:nvCxnSpPr>
          <p:spPr bwMode="auto">
            <a:xfrm flipH="1">
              <a:off x="4989346" y="4982993"/>
              <a:ext cx="1870839" cy="150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Oval 18"/>
            <p:cNvSpPr/>
            <p:nvPr/>
          </p:nvSpPr>
          <p:spPr>
            <a:xfrm>
              <a:off x="6737845" y="4982993"/>
              <a:ext cx="244680" cy="11613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2399455" y="6167569"/>
            <a:ext cx="2018501" cy="36933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1 Element required</a:t>
            </a:r>
            <a:endParaRPr lang="en-US" alt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4781291" y="6075144"/>
            <a:ext cx="1896673" cy="64633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At least 1 Element</a:t>
            </a:r>
            <a:b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</a:br>
            <a: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but possibly more</a:t>
            </a:r>
            <a:endParaRPr lang="en-US" altLang="en-US" i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>
            <a:stCxn id="48150" idx="3"/>
            <a:endCxn id="48132" idx="1"/>
          </p:cNvCxnSpPr>
          <p:nvPr/>
        </p:nvCxnSpPr>
        <p:spPr>
          <a:xfrm>
            <a:off x="2770280" y="1756044"/>
            <a:ext cx="13334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2800892" y="2292099"/>
            <a:ext cx="2549096" cy="46166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</a:rPr>
              <a:t>Element: </a:t>
            </a:r>
            <a:r>
              <a:rPr lang="en-US" altLang="en-US" sz="2400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COURSE</a:t>
            </a:r>
            <a:endParaRPr lang="en-US" altLang="en-US" sz="2400" i="1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5477194" y="2063886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</a:rPr>
              <a:t>…</a:t>
            </a:r>
          </a:p>
        </p:txBody>
      </p:sp>
      <p:cxnSp>
        <p:nvCxnSpPr>
          <p:cNvPr id="44" name="AutoShape 17"/>
          <p:cNvCxnSpPr>
            <a:cxnSpLocks noChangeShapeType="1"/>
            <a:stCxn id="36" idx="0"/>
            <a:endCxn id="48132" idx="2"/>
          </p:cNvCxnSpPr>
          <p:nvPr/>
        </p:nvCxnSpPr>
        <p:spPr bwMode="auto">
          <a:xfrm flipV="1">
            <a:off x="4075440" y="1989406"/>
            <a:ext cx="2151617" cy="302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87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9658"/>
            <a:ext cx="8289422" cy="5009744"/>
          </a:xfrm>
        </p:spPr>
        <p:txBody>
          <a:bodyPr/>
          <a:lstStyle/>
          <a:p>
            <a:r>
              <a:rPr lang="en-US" dirty="0" smtClean="0"/>
              <a:t>XML Markup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Start tag: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tag_name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End tag: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tag_name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Sample data element: </a:t>
            </a:r>
            <a:r>
              <a:rPr lang="en-US" sz="1600" dirty="0" smtClean="0"/>
              <a:t>&lt;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Course_Name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&gt;CTBA&lt;/Course_Name&gt;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Data hierarchy</a:t>
            </a:r>
          </a:p>
          <a:p>
            <a:pPr marL="857250" lvl="2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Course_Schedule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&lt;Course&gt;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Course_Number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&gt;BUAD 5012&lt;/C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ourse_Number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&lt;Course_Name&gt;CTBA&lt;/Course_Name&gt;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&lt;Session&gt;1&lt;/Session&gt;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&lt;Session&gt;2&lt;/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Session&gt;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&lt;Session&gt;3&lt;/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371600" lvl="3" indent="0">
              <a:spcBef>
                <a:spcPts val="3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&lt;/Course&gt;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&lt;/Course_Schedule&gt;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71600" lvl="2" indent="-457200">
              <a:spcBef>
                <a:spcPts val="3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en-US" dirty="0" smtClean="0"/>
              <a:t> is a ‘child’ field of the ‘parent’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Course</a:t>
            </a:r>
            <a:r>
              <a:rPr lang="en-US" dirty="0" smtClean="0"/>
              <a:t> field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30243</TotalTime>
  <Words>1666</Words>
  <Application>Microsoft Office PowerPoint</Application>
  <PresentationFormat>On-screen Show (4:3)</PresentationFormat>
  <Paragraphs>443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Courier</vt:lpstr>
      <vt:lpstr>Courier New</vt:lpstr>
      <vt:lpstr>Times New Roman</vt:lpstr>
      <vt:lpstr>MasonWM2</vt:lpstr>
      <vt:lpstr>XML &amp; HTML Webscraping</vt:lpstr>
      <vt:lpstr>Web Scraping</vt:lpstr>
      <vt:lpstr>Web Scraping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Web Scraping Recommendation</vt:lpstr>
      <vt:lpstr>XML</vt:lpstr>
      <vt:lpstr>XML</vt:lpstr>
      <vt:lpstr>XML</vt:lpstr>
      <vt:lpstr>XML</vt:lpstr>
      <vt:lpstr>XML</vt:lpstr>
      <vt:lpstr>XML</vt:lpstr>
      <vt:lpstr>XML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</vt:lpstr>
      <vt:lpstr>HTML Webscraping Resources</vt:lpstr>
      <vt:lpstr>HTML</vt:lpstr>
      <vt:lpstr>HTML</vt:lpstr>
      <vt:lpstr>HTML Assignment</vt:lpstr>
      <vt:lpstr>Scraping: Emerging Industry?</vt:lpstr>
      <vt:lpstr>Scraping: Emerging Industry?</vt:lpstr>
      <vt:lpstr>Webscraping</vt:lpstr>
      <vt:lpstr>Summary Comments</vt:lpstr>
      <vt:lpstr>Summary Comments</vt:lpstr>
      <vt:lpstr>Ethical Webscraping</vt:lpstr>
      <vt:lpstr>Ethical Webscraping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605</cp:revision>
  <cp:lastPrinted>2016-08-12T14:11:15Z</cp:lastPrinted>
  <dcterms:created xsi:type="dcterms:W3CDTF">2012-09-09T17:18:59Z</dcterms:created>
  <dcterms:modified xsi:type="dcterms:W3CDTF">2018-12-14T18:30:49Z</dcterms:modified>
</cp:coreProperties>
</file>